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56" r:id="rId21"/>
    <p:sldId id="257" r:id="rId22"/>
    <p:sldId id="260" r:id="rId23"/>
    <p:sldId id="258" r:id="rId24"/>
    <p:sldId id="25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4AD51-7828-4ADD-A1B0-C1186B4D73F9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0629E-963C-49B0-BB7F-B896C391EA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971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993AAD1-D7C4-4929-A91D-1A7D2E183741}" type="slidenum">
              <a:rPr lang="ru-RU" altLang="ru-RU" sz="1200" b="0">
                <a:latin typeface="Arial" panose="020B0604020202020204" pitchFamily="34" charset="0"/>
              </a:rPr>
              <a:pPr eaLnBrk="1" hangingPunct="1"/>
              <a:t>19</a:t>
            </a:fld>
            <a:endParaRPr lang="ru-RU" altLang="ru-RU" sz="1200" b="0">
              <a:latin typeface="Arial" panose="020B0604020202020204" pitchFamily="34" charset="0"/>
            </a:endParaRPr>
          </a:p>
        </p:txBody>
      </p:sp>
      <p:sp>
        <p:nvSpPr>
          <p:cNvPr id="675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Аппарат для определения температуры вспышки в открытом тигле ТВО-ЛАБ-01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Каталог продукции / Приборы для анализа состава и свойств нефтепродуктов / Аппарат для определения температуры вспышки в открытом тигле ТВО-ЛАБ-01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Полуавтоматический аппарат для определения температуры вспышки и воспламенения в открытом тигле по методу Кливленда в соответствии с ГОСТ 4333, ISO 2592, ASTM D92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Экономичная альтернатива полностью автоматическим анализаторам, с одной стороны, простота и удобство проведения измерений по сравнению с ручными аппаратами, с другой стороны.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Как работает ТВО-ЛАБ-01?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Выбирается одна из заданных испытательных программ, соответствующая анализируемому продукту.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Тигель с образцом помещается в камеру нагрева, поджигается тестовое пламя газовой горелки.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Нажатием клавиши ПУСК начинается нагрев образца.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В ходе измерений аппарат автоматически нагревает пробу с требуемой скоростью и проносит над тиглем испытательную горелку по выбранной программе. Каждый раз перед прохождением горелки над тиглем, для привлечения внимания оператора прибор подает звуковой сигнал. Температура образца отображается на дисплее.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Момент вспышки определяется визуально, при этом оператор нажимает кнопку СТОП.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При нажатии кнопки СТОП на дисплее отображается температура вспышки.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Особенности конструкции: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Большой символьный дисплей на 4 строки данных.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Автоматическое перемещение испытательного пламени в горизонтальном направлении над тиглем, как предписано по стандарту.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Газовая схема аппарата позволяет использовать портативные баллончики со сжиженным газом. Адаптер для подключения мини-баллонов входит в комплект поставки.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Программные возможности: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Память на 20 программ испытаний.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Предустановленные программы для анализа различных продуктов.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Специальная программа для быстрого оценочного определения температуры вспышки неизвестного продукта.</a:t>
            </a:r>
          </a:p>
          <a:p>
            <a:pPr eaLnBrk="1" hangingPunct="1">
              <a:lnSpc>
                <a:spcPct val="80000"/>
              </a:lnSpc>
            </a:pPr>
            <a:endParaRPr lang="ru-RU" altLang="ru-RU" sz="800" smtClean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Технические характеристики: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Диапазон измерения температуры вспышки, °С от +79 до +370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Потребляемая мощность от сети переменного тока 220 В, не более, Вт 600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Габаритные размеры аппарата, не более, мм 350х250х280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Масса аппарата, не более, кг 6,5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800" smtClean="0">
                <a:latin typeface="Arial" panose="020B0604020202020204" pitchFamily="34" charset="0"/>
              </a:rPr>
              <a:t>Поджиг газовое пламя</a:t>
            </a:r>
          </a:p>
        </p:txBody>
      </p:sp>
      <p:sp>
        <p:nvSpPr>
          <p:cNvPr id="67589" name="Дата 1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8BA2A51-B8E8-46A8-8C18-C3F2AF0B50C9}" type="datetime10">
              <a:rPr lang="ru-RU" altLang="ru-RU" sz="1200" b="0" smtClean="0">
                <a:latin typeface="Arial" panose="020B0604020202020204" pitchFamily="34" charset="0"/>
              </a:rPr>
              <a:pPr eaLnBrk="1" hangingPunct="1"/>
              <a:t>16:46</a:t>
            </a:fld>
            <a:endParaRPr lang="ru-RU" altLang="ru-RU" sz="1200" b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230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C063-E560-472B-8B32-5460EBAC5B2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433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C063-E560-472B-8B32-5460EBAC5B2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160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C063-E560-472B-8B32-5460EBAC5B2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37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C063-E560-472B-8B32-5460EBAC5B2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919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C063-E560-472B-8B32-5460EBAC5B2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571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C063-E560-472B-8B32-5460EBAC5B2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443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C063-E560-472B-8B32-5460EBAC5B2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894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C063-E560-472B-8B32-5460EBAC5B2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965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C063-E560-472B-8B32-5460EBAC5B2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899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C063-E560-472B-8B32-5460EBAC5B2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950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C063-E560-472B-8B32-5460EBAC5B2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704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2A9AEB-0F9D-473F-A2E0-468F78CE69D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520826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C7D11C-D5A5-4789-BBAB-DB05CB69F05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7467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625C37-C15F-4DBE-9AA6-C21248A2B2E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77752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5C063-E560-472B-8B32-5460EBAC5B2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752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81891"/>
            <a:ext cx="7772400" cy="960437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БИТУМНЫЕ БАЗЫ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3236" y="5416984"/>
            <a:ext cx="3789218" cy="900689"/>
          </a:xfrm>
        </p:spPr>
        <p:txBody>
          <a:bodyPr>
            <a:normAutofit fontScale="92500"/>
          </a:bodyPr>
          <a:lstStyle/>
          <a:p>
            <a:r>
              <a:rPr lang="ru-RU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Лектор – </a:t>
            </a:r>
            <a:r>
              <a:rPr lang="ru-RU" b="1" dirty="0" err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преподаватель</a:t>
            </a:r>
            <a:endParaRPr lang="ru-RU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Алимгазин</a:t>
            </a:r>
            <a:r>
              <a:rPr lang="ru-RU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Б.Т.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5800" y="2132877"/>
            <a:ext cx="8001000" cy="261610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136525" algn="ctr">
              <a:spcAft>
                <a:spcPts val="0"/>
              </a:spcAft>
            </a:pPr>
            <a:r>
              <a:rPr lang="kk-KZ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НОРМАТИВНЫЕ </a:t>
            </a:r>
            <a:r>
              <a:rPr lang="kk-KZ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ДОКУМЕНТЫ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525" algn="just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РК EN 14023-2016 Битум и битумные вяжущие. Технические требования к битумам, модифицированным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полимерами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525" algn="just">
              <a:spcAft>
                <a:spcPts val="0"/>
              </a:spcAft>
            </a:pPr>
            <a:r>
              <a:rPr lang="kk-KZ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 </a:t>
            </a: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РК 1373-2013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Битум и битумные вяжущие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БИТУМЫ НЕФТЯНЫЕ ДОРОЖНЫЕ ВЯЗКИЕ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Технические </a:t>
            </a:r>
            <a:r>
              <a:rPr lang="kk-KZ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условия</a:t>
            </a:r>
            <a:endParaRPr lang="ru-RU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6525" algn="just">
              <a:spcAft>
                <a:spcPts val="0"/>
              </a:spcAft>
            </a:pPr>
            <a:r>
              <a:rPr lang="kk-KZ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ГОСТ </a:t>
            </a: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22245—90 Битумы нефтяные дорожные вязкие. Технические </a:t>
            </a:r>
            <a:r>
              <a:rPr lang="kk-KZ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условия</a:t>
            </a:r>
            <a:endParaRPr lang="ru-RU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6525" algn="just">
              <a:spcAft>
                <a:spcPts val="0"/>
              </a:spcAft>
            </a:pPr>
            <a:r>
              <a:rPr lang="kk-KZ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ГОСТ </a:t>
            </a: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18659-2005 ЭМУЛЬСИИ БИТУМНЫЕ ДОРОЖНЫЕ Технические условия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3702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pPr eaLnBrk="1" hangingPunct="1"/>
            <a:r>
              <a:rPr lang="ru-RU" altLang="ru-RU" sz="4000" b="1" dirty="0" smtClean="0"/>
              <a:t>Элементарный состав битумов:</a:t>
            </a:r>
            <a:r>
              <a:rPr lang="ru-RU" altLang="ru-RU" sz="4000" dirty="0" smtClean="0"/>
              <a:t>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600200"/>
            <a:ext cx="8064500" cy="4525963"/>
          </a:xfrm>
        </p:spPr>
        <p:txBody>
          <a:bodyPr/>
          <a:lstStyle/>
          <a:p>
            <a:pPr lvl="2" eaLnBrk="1" hangingPunct="1">
              <a:lnSpc>
                <a:spcPct val="90000"/>
              </a:lnSpc>
            </a:pPr>
            <a:r>
              <a:rPr lang="ru-RU" altLang="ru-RU" sz="3200" b="1" dirty="0" smtClean="0"/>
              <a:t>(70-80)% углерода, </a:t>
            </a:r>
          </a:p>
          <a:p>
            <a:pPr lvl="2" eaLnBrk="1" hangingPunct="1">
              <a:lnSpc>
                <a:spcPct val="90000"/>
              </a:lnSpc>
            </a:pPr>
            <a:r>
              <a:rPr lang="ru-RU" altLang="ru-RU" sz="3200" b="1" dirty="0" smtClean="0"/>
              <a:t>(10-15)% водорода, </a:t>
            </a:r>
          </a:p>
          <a:p>
            <a:pPr lvl="2" eaLnBrk="1" hangingPunct="1">
              <a:lnSpc>
                <a:spcPct val="90000"/>
              </a:lnSpc>
            </a:pPr>
            <a:r>
              <a:rPr lang="ru-RU" altLang="ru-RU" sz="3200" b="1" dirty="0" smtClean="0"/>
              <a:t>(1-5)% </a:t>
            </a:r>
            <a:r>
              <a:rPr lang="ru-RU" altLang="ru-RU" sz="3200" b="1" dirty="0" smtClean="0"/>
              <a:t>серы, </a:t>
            </a:r>
          </a:p>
          <a:p>
            <a:pPr lvl="2" eaLnBrk="1" hangingPunct="1">
              <a:lnSpc>
                <a:spcPct val="90000"/>
              </a:lnSpc>
            </a:pPr>
            <a:r>
              <a:rPr lang="ru-RU" altLang="ru-RU" sz="3200" b="1" dirty="0" smtClean="0"/>
              <a:t>(2-10)% </a:t>
            </a:r>
            <a:r>
              <a:rPr lang="ru-RU" altLang="ru-RU" sz="3200" b="1" dirty="0" smtClean="0"/>
              <a:t>кислорода, </a:t>
            </a:r>
          </a:p>
          <a:p>
            <a:pPr lvl="2" eaLnBrk="1" hangingPunct="1">
              <a:lnSpc>
                <a:spcPct val="90000"/>
              </a:lnSpc>
            </a:pPr>
            <a:r>
              <a:rPr lang="ru-RU" altLang="ru-RU" sz="3200" b="1" dirty="0" smtClean="0"/>
              <a:t>(</a:t>
            </a:r>
            <a:r>
              <a:rPr lang="ru-RU" altLang="ru-RU" sz="3200" b="1" dirty="0" smtClean="0"/>
              <a:t>0-1)% </a:t>
            </a:r>
            <a:r>
              <a:rPr lang="ru-RU" altLang="ru-RU" sz="3200" b="1" dirty="0" smtClean="0"/>
              <a:t>азота</a:t>
            </a:r>
            <a:r>
              <a:rPr lang="ru-RU" altLang="ru-RU" b="1" dirty="0" smtClean="0"/>
              <a:t>.</a:t>
            </a:r>
            <a:r>
              <a:rPr lang="ru-RU" altLang="ru-RU" dirty="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 dirty="0" smtClean="0">
                <a:latin typeface="Times New Roman" panose="02020603050405020304" pitchFamily="18" charset="0"/>
              </a:rPr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 dirty="0" smtClean="0">
                <a:latin typeface="Times New Roman" panose="02020603050405020304" pitchFamily="18" charset="0"/>
              </a:rPr>
              <a:t>	</a:t>
            </a:r>
            <a:r>
              <a:rPr lang="ru-RU" altLang="ru-RU" sz="2200" dirty="0" smtClean="0">
                <a:latin typeface="Times New Roman" panose="02020603050405020304" pitchFamily="18" charset="0"/>
              </a:rPr>
              <a:t>Эти элементы находятся в битуме в виде углеводородов и их соединений с серой, кислородом и азотом.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788621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Grp="1" noChangeArrowheads="1"/>
          </p:cNvSpPr>
          <p:nvPr>
            <p:ph type="title"/>
          </p:nvPr>
        </p:nvSpPr>
        <p:spPr>
          <a:xfrm>
            <a:off x="628650" y="365126"/>
            <a:ext cx="7886700" cy="784801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ОБОЗНАЧЕНИЯ</a:t>
            </a:r>
            <a:r>
              <a:rPr lang="ru-RU" altLang="ru-RU" sz="3200" dirty="0" smtClean="0"/>
              <a:t/>
            </a:r>
            <a:br>
              <a:rPr lang="ru-RU" altLang="ru-RU" sz="3200" dirty="0" smtClean="0"/>
            </a:br>
            <a:endParaRPr lang="ru-RU" altLang="ru-RU" sz="3200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1149927"/>
            <a:ext cx="7886700" cy="4876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БНД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битумы нефтяные дорожные вязкие</a:t>
            </a:r>
            <a:endParaRPr lang="ru-RU" alt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БН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битумы нефтяные вязкие</a:t>
            </a:r>
            <a:endParaRPr lang="ru-RU" alt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СГ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битумы нефтяные дорожные жидкие густеющие со средней скоростью</a:t>
            </a:r>
            <a:endParaRPr lang="ru-RU" alt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МГ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битумы нефтяные дорожные жидкие медленногустеющие</a:t>
            </a:r>
            <a:endParaRPr lang="ru-RU" alt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МГО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битумы нефтяные дорожные жидкие (остаточные) окисленные</a:t>
            </a:r>
          </a:p>
          <a:p>
            <a:pPr marL="0" indent="0"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Вяжущим веществом эту смесь называют потому, что ее используют для связывания (склеивания) минеральных зерен различной крупности в прочный и плотный дорожно-строительный материал - асфальтобетон, дегтебетон и другие подобные им материалы.</a:t>
            </a:r>
          </a:p>
        </p:txBody>
      </p:sp>
    </p:spTree>
    <p:extLst>
      <p:ext uri="{BB962C8B-B14F-4D97-AF65-F5344CB8AC3E}">
        <p14:creationId xmlns:p14="http://schemas.microsoft.com/office/powerpoint/2010/main" val="1515517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720080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 назначению битумы делят на: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600201"/>
            <a:ext cx="7643192" cy="1828800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строительные,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кровельные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дорожные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3501008"/>
            <a:ext cx="77768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Условные обозначения – это заглавные буквы: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БН (битум нефтяной),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БНК (битум нефтяной кровельный),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БНД (битум нефтяной дорожный).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Затем идут цифры в формате «*/*», которые указывают на допустимые для марки пределы показателей глубины проникания стандартной иглы при 25°С, косвенно характеризующие диапазон вязкости дорожного битума, так называемой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пенетрации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. Чем меньше число, тем более вязкий, твердый материал.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(40/60, 60/90, 90/130, 130/200, 200/300).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710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445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200" b="1" smtClean="0">
                <a:latin typeface="Times New Roman" panose="02020603050405020304" pitchFamily="18" charset="0"/>
              </a:rPr>
              <a:t>Определение твердости (вязкости). Пенетрация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66974" y="1341438"/>
            <a:ext cx="3725862" cy="1263217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1800" dirty="0" smtClean="0">
                <a:latin typeface="Times New Roman" panose="02020603050405020304" pitchFamily="18" charset="0"/>
              </a:rPr>
              <a:t>Прибор – пенетрометр.</a:t>
            </a:r>
          </a:p>
          <a:p>
            <a:pPr eaLnBrk="1" hangingPunct="1"/>
            <a:r>
              <a:rPr lang="ru-RU" altLang="ru-RU" sz="1800" dirty="0" smtClean="0">
                <a:latin typeface="Times New Roman" panose="02020603050405020304" pitchFamily="18" charset="0"/>
              </a:rPr>
              <a:t>Твердость определяется по глубине проникновения в битум иглы (в десятых долях мм)</a:t>
            </a:r>
          </a:p>
        </p:txBody>
      </p:sp>
      <p:pic>
        <p:nvPicPr>
          <p:cNvPr id="40964" name="Picture 4" descr="12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95388" y="1341438"/>
            <a:ext cx="3082925" cy="5256212"/>
          </a:xfrm>
          <a:noFill/>
        </p:spPr>
      </p:pic>
      <p:sp>
        <p:nvSpPr>
          <p:cNvPr id="2" name="Прямоугольник 1"/>
          <p:cNvSpPr/>
          <p:nvPr/>
        </p:nvSpPr>
        <p:spPr>
          <a:xfrm>
            <a:off x="4343905" y="294004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Пенетрация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— показатель, характеризующий глубину проникания тела стандартной формы в полужидкие и полутвердые продукты при определенном режиме, обусловливающем способность этого тела проникать в продукт, а продукта — оказывать сопротивление этому прониканию.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Пенетрацию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определяют пенетрометром, устройство которого и методика испытания даны в ГОСТ 11501—78; за единицу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пенетрации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принята глубина проникания иглы на 0,1 мм.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259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>
                <a:latin typeface="Times New Roman" panose="02020603050405020304" pitchFamily="18" charset="0"/>
              </a:rPr>
              <a:t>Пенетрометр</a:t>
            </a:r>
          </a:p>
        </p:txBody>
      </p:sp>
      <p:pic>
        <p:nvPicPr>
          <p:cNvPr id="41987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600200"/>
            <a:ext cx="2962275" cy="4525963"/>
          </a:xfrm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557338"/>
            <a:ext cx="5029200" cy="487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908050"/>
            <a:ext cx="12858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8763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052513"/>
            <a:ext cx="2979737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Rectangle 5"/>
          <p:cNvSpPr>
            <a:spLocks noChangeArrowheads="1"/>
          </p:cNvSpPr>
          <p:nvPr/>
        </p:nvSpPr>
        <p:spPr bwMode="auto">
          <a:xfrm>
            <a:off x="3419475" y="1052513"/>
            <a:ext cx="5529263" cy="564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800" dirty="0"/>
              <a:t>Принцип действия прибора основан на измерении времени истечения 50 мл битумного материала при определенной температуре через калиброванное отверстие в дне измерительного стакана.</a:t>
            </a:r>
          </a:p>
          <a:p>
            <a:pPr algn="ctr" eaLnBrk="1" hangingPunct="1"/>
            <a:r>
              <a:rPr lang="ru-RU" altLang="ru-RU" sz="2800" dirty="0"/>
              <a:t>Диаметр калиброванного отверстия:</a:t>
            </a:r>
          </a:p>
          <a:p>
            <a:pPr algn="ctr" eaLnBrk="1" hangingPunct="1"/>
            <a:r>
              <a:rPr lang="ru-RU" altLang="ru-RU" sz="2800" dirty="0"/>
              <a:t>- 5 мм при испытании жидкого битума </a:t>
            </a:r>
          </a:p>
          <a:p>
            <a:pPr algn="ctr" eaLnBrk="1" hangingPunct="1"/>
            <a:r>
              <a:rPr lang="ru-RU" altLang="ru-RU" sz="2800" dirty="0"/>
              <a:t>- 3 мм при испытании битумной эмульсии.</a:t>
            </a:r>
          </a:p>
        </p:txBody>
      </p:sp>
      <p:sp>
        <p:nvSpPr>
          <p:cNvPr id="43012" name="Text Box 6"/>
          <p:cNvSpPr txBox="1">
            <a:spLocks noChangeArrowheads="1"/>
          </p:cNvSpPr>
          <p:nvPr/>
        </p:nvSpPr>
        <p:spPr bwMode="auto">
          <a:xfrm>
            <a:off x="539750" y="188913"/>
            <a:ext cx="60483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chemeClr val="tx2"/>
                </a:solidFill>
              </a:rPr>
              <a:t>Вискозиметр</a:t>
            </a:r>
          </a:p>
        </p:txBody>
      </p:sp>
    </p:spTree>
    <p:extLst>
      <p:ext uri="{BB962C8B-B14F-4D97-AF65-F5344CB8AC3E}">
        <p14:creationId xmlns:p14="http://schemas.microsoft.com/office/powerpoint/2010/main" val="3224070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44525"/>
          </a:xfrm>
        </p:spPr>
        <p:txBody>
          <a:bodyPr/>
          <a:lstStyle/>
          <a:p>
            <a:pPr eaLnBrk="1" hangingPunct="1"/>
            <a:r>
              <a:rPr lang="ru-RU" altLang="ru-RU" sz="3600" b="1" smtClean="0">
                <a:latin typeface="Times New Roman" panose="02020603050405020304" pitchFamily="18" charset="0"/>
              </a:rPr>
              <a:t>Температура размягчения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918075" y="1700213"/>
            <a:ext cx="3927475" cy="48244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800" smtClean="0">
                <a:latin typeface="Times New Roman" panose="02020603050405020304" pitchFamily="18" charset="0"/>
              </a:rPr>
              <a:t>Прибор – «Кольцо и Шар» (КиШ).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>
                <a:latin typeface="Times New Roman" panose="02020603050405020304" pitchFamily="18" charset="0"/>
              </a:rPr>
              <a:t>Определяется по температуре воды, при которой битум размягчается, и шарик под собственным весом проходит через кольцо заполненное битумом.</a:t>
            </a:r>
          </a:p>
        </p:txBody>
      </p:sp>
      <p:pic>
        <p:nvPicPr>
          <p:cNvPr id="45060" name="Picture 4" descr="12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lum bright="1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606550"/>
            <a:ext cx="4441825" cy="4291013"/>
          </a:xfrm>
          <a:noFill/>
        </p:spPr>
      </p:pic>
    </p:spTree>
    <p:extLst>
      <p:ext uri="{BB962C8B-B14F-4D97-AF65-F5344CB8AC3E}">
        <p14:creationId xmlns:p14="http://schemas.microsoft.com/office/powerpoint/2010/main" val="369950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b="1" smtClean="0">
                <a:latin typeface="Times New Roman" panose="02020603050405020304" pitchFamily="18" charset="0"/>
              </a:rPr>
              <a:t>К и Ш</a:t>
            </a:r>
          </a:p>
        </p:txBody>
      </p:sp>
      <p:pic>
        <p:nvPicPr>
          <p:cNvPr id="4608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49275"/>
            <a:ext cx="2090737" cy="602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196975"/>
            <a:ext cx="4052887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12875"/>
            <a:ext cx="2016125" cy="506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0846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600200"/>
            <a:ext cx="3178175" cy="4525963"/>
          </a:xfrm>
          <a:noFill/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2492375"/>
            <a:ext cx="2736850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2339975" y="476250"/>
            <a:ext cx="4895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600"/>
              <a:t>К и Ш</a:t>
            </a:r>
          </a:p>
        </p:txBody>
      </p:sp>
    </p:spTree>
    <p:extLst>
      <p:ext uri="{BB962C8B-B14F-4D97-AF65-F5344CB8AC3E}">
        <p14:creationId xmlns:p14="http://schemas.microsoft.com/office/powerpoint/2010/main" val="1830371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altLang="ru-RU" sz="4000" b="1" smtClean="0">
                <a:latin typeface="Times New Roman" panose="02020603050405020304" pitchFamily="18" charset="0"/>
              </a:rPr>
              <a:t>Пластичность</a:t>
            </a:r>
            <a:r>
              <a:rPr lang="ru-RU" altLang="ru-RU" sz="4000" smtClean="0">
                <a:latin typeface="Times New Roman" panose="02020603050405020304" pitchFamily="18" charset="0"/>
              </a:rPr>
              <a:t> </a:t>
            </a:r>
            <a:r>
              <a:rPr lang="ru-RU" altLang="ru-RU" sz="4000" b="1" smtClean="0">
                <a:latin typeface="Times New Roman" panose="02020603050405020304" pitchFamily="18" charset="0"/>
              </a:rPr>
              <a:t>(растяжимость)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29600" cy="52181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b="1" smtClean="0">
                <a:latin typeface="Times New Roman" panose="02020603050405020304" pitchFamily="18" charset="0"/>
              </a:rPr>
              <a:t>Пластичность </a:t>
            </a:r>
            <a:r>
              <a:rPr lang="ru-RU" altLang="ru-RU" smtClean="0">
                <a:latin typeface="Times New Roman" panose="02020603050405020304" pitchFamily="18" charset="0"/>
              </a:rPr>
              <a:t>вязких битумов характеризует растяжимость, которую определяют с помощью </a:t>
            </a:r>
            <a:r>
              <a:rPr lang="ru-RU" altLang="ru-RU" b="1" i="1" smtClean="0">
                <a:latin typeface="Times New Roman" panose="02020603050405020304" pitchFamily="18" charset="0"/>
              </a:rPr>
              <a:t>дуктилометра</a:t>
            </a:r>
            <a:r>
              <a:rPr lang="ru-RU" altLang="ru-RU" smtClean="0">
                <a:latin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>
                <a:latin typeface="Times New Roman" panose="02020603050405020304" pitchFamily="18" charset="0"/>
              </a:rPr>
              <a:t>Так же как и вязкость, пластичность битумов зависит от температуры, группового состава и характера структуры. Пластические свойства наблюдаются у битумов, содержащих значительное количество смол, оптимальное количество асфальтенов и масел и небольшое количество карбенов и карбоидов.</a:t>
            </a:r>
          </a:p>
          <a:p>
            <a:pPr eaLnBrk="1" hangingPunct="1">
              <a:lnSpc>
                <a:spcPct val="90000"/>
              </a:lnSpc>
            </a:pPr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540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763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200" b="1" smtClean="0">
                <a:latin typeface="Times New Roman" panose="02020603050405020304" pitchFamily="18" charset="0"/>
              </a:rPr>
              <a:t>Определение растяжимости</a:t>
            </a:r>
            <a:br>
              <a:rPr lang="ru-RU" altLang="ru-RU" sz="3200" b="1" smtClean="0">
                <a:latin typeface="Times New Roman" panose="02020603050405020304" pitchFamily="18" charset="0"/>
              </a:rPr>
            </a:br>
            <a:r>
              <a:rPr lang="ru-RU" altLang="ru-RU" sz="3200" b="1" smtClean="0">
                <a:latin typeface="Times New Roman" panose="02020603050405020304" pitchFamily="18" charset="0"/>
              </a:rPr>
              <a:t>(дуктильности)</a:t>
            </a:r>
          </a:p>
        </p:txBody>
      </p:sp>
      <p:pic>
        <p:nvPicPr>
          <p:cNvPr id="49155" name="Picture 3" descr="12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5150" y="1484313"/>
            <a:ext cx="6265863" cy="3240087"/>
          </a:xfrm>
          <a:noFill/>
        </p:spPr>
      </p:pic>
      <p:sp>
        <p:nvSpPr>
          <p:cNvPr id="491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838200" y="4797425"/>
            <a:ext cx="8007350" cy="17272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2800" smtClean="0">
                <a:latin typeface="Times New Roman" panose="02020603050405020304" pitchFamily="18" charset="0"/>
              </a:rPr>
              <a:t>Прибор – дуктилометр.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>
                <a:latin typeface="Times New Roman" panose="02020603050405020304" pitchFamily="18" charset="0"/>
              </a:rPr>
              <a:t>Растяжимость характеризуется абсолютным удлинением (см) образца битума (в виде восьмерки) при температуре 25 </a:t>
            </a:r>
            <a:r>
              <a:rPr lang="ru-RU" altLang="ru-RU" sz="2800" baseline="30000" smtClean="0">
                <a:latin typeface="Times New Roman" panose="02020603050405020304" pitchFamily="18" charset="0"/>
              </a:rPr>
              <a:t>о</a:t>
            </a:r>
            <a:r>
              <a:rPr lang="ru-RU" altLang="ru-RU" sz="2800" smtClean="0">
                <a:latin typeface="Times New Roman" panose="02020603050405020304" pitchFamily="18" charset="0"/>
              </a:rPr>
              <a:t>С.</a:t>
            </a:r>
          </a:p>
        </p:txBody>
      </p:sp>
    </p:spTree>
    <p:extLst>
      <p:ext uri="{BB962C8B-B14F-4D97-AF65-F5344CB8AC3E}">
        <p14:creationId xmlns:p14="http://schemas.microsoft.com/office/powerpoint/2010/main" val="37506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>
                <a:latin typeface="Times New Roman" panose="02020603050405020304" pitchFamily="18" charset="0"/>
              </a:rPr>
              <a:t>Дуктилометр </a:t>
            </a:r>
          </a:p>
        </p:txBody>
      </p:sp>
      <p:pic>
        <p:nvPicPr>
          <p:cNvPr id="50179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62073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>
                <a:latin typeface="Times New Roman" panose="02020603050405020304" pitchFamily="18" charset="0"/>
              </a:rPr>
              <a:t>Дуктилометр</a:t>
            </a:r>
            <a:r>
              <a:rPr lang="ru-RU" altLang="ru-RU" smtClean="0"/>
              <a:t> </a:t>
            </a:r>
          </a:p>
        </p:txBody>
      </p:sp>
      <p:pic>
        <p:nvPicPr>
          <p:cNvPr id="51203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lum bright="-24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6206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218487" cy="1498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smtClean="0">
                <a:latin typeface="Times New Roman" panose="02020603050405020304" pitchFamily="18" charset="0"/>
              </a:rPr>
              <a:t>Прибор Фрааса для определения температуры хрупкости битумов КП-125</a:t>
            </a:r>
          </a:p>
        </p:txBody>
      </p:sp>
      <p:pic>
        <p:nvPicPr>
          <p:cNvPr id="5427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16113"/>
            <a:ext cx="3011487" cy="494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2344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>
                <a:latin typeface="Times New Roman" panose="02020603050405020304" pitchFamily="18" charset="0"/>
              </a:rPr>
              <a:t>Температура хрупкости</a:t>
            </a:r>
          </a:p>
        </p:txBody>
      </p:sp>
      <p:pic>
        <p:nvPicPr>
          <p:cNvPr id="55299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600200"/>
            <a:ext cx="3754438" cy="4525963"/>
          </a:xfrm>
        </p:spPr>
      </p:pic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060575"/>
            <a:ext cx="28194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3521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>
                <a:latin typeface="Times New Roman" panose="02020603050405020304" pitchFamily="18" charset="0"/>
              </a:rPr>
              <a:t>Температура вспышки</a:t>
            </a:r>
            <a:br>
              <a:rPr lang="ru-RU" altLang="ru-RU" b="1" smtClean="0">
                <a:latin typeface="Times New Roman" panose="02020603050405020304" pitchFamily="18" charset="0"/>
              </a:rPr>
            </a:br>
            <a:endParaRPr lang="ru-RU" altLang="ru-RU" b="1" smtClean="0">
              <a:latin typeface="Times New Roman" panose="02020603050405020304" pitchFamily="18" charset="0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996374"/>
            <a:ext cx="7886700" cy="138863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ru-RU" altLang="ru-RU" dirty="0" smtClean="0"/>
              <a:t>Для учета огнеопасности определяют </a:t>
            </a:r>
            <a:r>
              <a:rPr lang="ru-RU" altLang="ru-RU" i="1" dirty="0" smtClean="0"/>
              <a:t>температуру вспышки паров</a:t>
            </a:r>
            <a:r>
              <a:rPr lang="ru-RU" altLang="ru-RU" dirty="0" smtClean="0"/>
              <a:t>, выделяемых из битума при нагревании от поднесенного пламени.</a:t>
            </a:r>
          </a:p>
          <a:p>
            <a:pPr eaLnBrk="1" hangingPunct="1"/>
            <a:endParaRPr lang="ru-RU" altLang="ru-RU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8650" y="2141394"/>
            <a:ext cx="3206750" cy="3206750"/>
          </a:xfrm>
          <a:prstGeom prst="rect">
            <a:avLst/>
          </a:prstGeom>
          <a:noFill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352" y="2141394"/>
            <a:ext cx="3349625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3196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800" b="1" dirty="0" smtClean="0"/>
              <a:t>"АТВ-20" определение температуры вспышки в закрытом тигле</a:t>
            </a:r>
          </a:p>
        </p:txBody>
      </p:sp>
      <p:pic>
        <p:nvPicPr>
          <p:cNvPr id="57347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628775"/>
            <a:ext cx="3206750" cy="3206750"/>
          </a:xfrm>
          <a:noFill/>
        </p:spPr>
      </p:pic>
      <p:pic>
        <p:nvPicPr>
          <p:cNvPr id="57348" name="Picture 5"/>
          <p:cNvPicPr>
            <a:picLocks noChangeAspect="1" noChangeArrowheads="1"/>
          </p:cNvPicPr>
          <p:nvPr/>
        </p:nvPicPr>
        <p:blipFill>
          <a:blip r:embed="rId3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557338"/>
            <a:ext cx="3349625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66738" y="523218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ru-RU" b="1" dirty="0"/>
              <a:t>"АТВ-20" определение температуры вспышки в закрытом тигле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34823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8509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 smtClean="0">
                <a:latin typeface="Times New Roman" panose="02020603050405020304" pitchFamily="18" charset="0"/>
              </a:rPr>
              <a:t>Определение температуры вспышки битума</a:t>
            </a:r>
          </a:p>
        </p:txBody>
      </p:sp>
      <p:pic>
        <p:nvPicPr>
          <p:cNvPr id="5837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844675"/>
            <a:ext cx="3000375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6655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843808" y="260648"/>
            <a:ext cx="5040560" cy="9361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Лекция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5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Базы битумных материалов </a:t>
            </a: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0" y="1412776"/>
            <a:ext cx="9144000" cy="273630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1400" dirty="0"/>
              <a:t> Различают: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 базы </a:t>
            </a:r>
            <a:r>
              <a:rPr lang="ru-RU" sz="1600" b="1" i="1" dirty="0"/>
              <a:t>централизованного снабжения</a:t>
            </a:r>
            <a:r>
              <a:rPr lang="ru-RU" sz="1400" dirty="0"/>
              <a:t> вяжущими крупных узлов строящихся дорог</a:t>
            </a:r>
          </a:p>
          <a:p>
            <a:pPr>
              <a:buFont typeface="Arial" pitchFamily="34" charset="0"/>
              <a:buChar char="•"/>
            </a:pPr>
            <a:r>
              <a:rPr lang="ru-RU" sz="1400" b="1" i="1" dirty="0"/>
              <a:t> </a:t>
            </a:r>
            <a:r>
              <a:rPr lang="ru-RU" sz="1600" b="1" i="1" dirty="0" err="1"/>
              <a:t>приобъектные</a:t>
            </a:r>
            <a:r>
              <a:rPr lang="ru-RU" sz="1400" dirty="0"/>
              <a:t>, обслуживающие одну автомобильную дорогу или ее отдельные участки</a:t>
            </a:r>
          </a:p>
          <a:p>
            <a:endParaRPr lang="ru-RU" sz="1400" dirty="0"/>
          </a:p>
          <a:p>
            <a:r>
              <a:rPr lang="ru-RU" sz="1400" dirty="0"/>
              <a:t> Кроме битумных баз, на АБЗ или заводах дорожных эмульсий организуют </a:t>
            </a:r>
            <a:r>
              <a:rPr lang="ru-RU" sz="1600" b="1" i="1" dirty="0"/>
              <a:t>битумные цехи</a:t>
            </a:r>
            <a:r>
              <a:rPr lang="ru-RU" sz="1400" dirty="0"/>
              <a:t>.</a:t>
            </a:r>
          </a:p>
          <a:p>
            <a:endParaRPr lang="ru-RU" sz="1400" dirty="0"/>
          </a:p>
          <a:p>
            <a:r>
              <a:rPr lang="ru-RU" sz="1400" dirty="0"/>
              <a:t>По способу доставки вяжущего различают:</a:t>
            </a:r>
          </a:p>
          <a:p>
            <a:pPr>
              <a:buFont typeface="Arial" pitchFamily="34" charset="0"/>
              <a:buChar char="•"/>
            </a:pPr>
            <a:r>
              <a:rPr lang="ru-RU" sz="1400" b="1" i="1" dirty="0"/>
              <a:t> </a:t>
            </a:r>
            <a:r>
              <a:rPr lang="ru-RU" sz="1600" b="1" i="1" dirty="0"/>
              <a:t>прирельсовые</a:t>
            </a:r>
            <a:r>
              <a:rPr lang="ru-RU" sz="1400" dirty="0"/>
              <a:t> с доставкой на базу вяжущего железнодорожным транспортом;</a:t>
            </a:r>
          </a:p>
          <a:p>
            <a:pPr>
              <a:buFont typeface="Arial" pitchFamily="34" charset="0"/>
              <a:buChar char="•"/>
            </a:pPr>
            <a:r>
              <a:rPr lang="ru-RU" sz="1400" b="1" i="1" dirty="0"/>
              <a:t> </a:t>
            </a:r>
            <a:r>
              <a:rPr lang="ru-RU" sz="1600" b="1" i="1" dirty="0"/>
              <a:t>прибрежные</a:t>
            </a:r>
            <a:r>
              <a:rPr lang="ru-RU" sz="1400" dirty="0"/>
              <a:t>, расположенные вблизи судоходных рек;</a:t>
            </a:r>
          </a:p>
          <a:p>
            <a:pPr>
              <a:buFont typeface="Arial" pitchFamily="34" charset="0"/>
              <a:buChar char="•"/>
            </a:pPr>
            <a:r>
              <a:rPr lang="ru-RU" sz="1400" b="1" i="1" dirty="0"/>
              <a:t> </a:t>
            </a:r>
            <a:r>
              <a:rPr lang="ru-RU" sz="1600" b="1" i="1" dirty="0" err="1"/>
              <a:t>притрассовые</a:t>
            </a:r>
            <a:r>
              <a:rPr lang="ru-RU" sz="1400" dirty="0"/>
              <a:t> с доставкой на базу вяжущего </a:t>
            </a:r>
            <a:r>
              <a:rPr lang="ru-RU" sz="1400" dirty="0" err="1"/>
              <a:t>автобитумовозами</a:t>
            </a:r>
            <a:r>
              <a:rPr lang="ru-RU" sz="1400" dirty="0"/>
              <a:t>.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ru-RU" sz="1400" i="1" dirty="0"/>
          </a:p>
          <a:p>
            <a:pPr marL="342900" indent="-342900">
              <a:spcBef>
                <a:spcPct val="20000"/>
              </a:spcBef>
              <a:defRPr/>
            </a:pPr>
            <a:endParaRPr lang="ru-RU" sz="1400" dirty="0"/>
          </a:p>
          <a:p>
            <a:pPr marL="342900" indent="-342900">
              <a:spcBef>
                <a:spcPct val="20000"/>
              </a:spcBef>
              <a:defRPr/>
            </a:pPr>
            <a:endParaRPr lang="ru-RU" sz="1400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107504" y="4077072"/>
            <a:ext cx="8856984" cy="252028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1400" b="1" i="1" dirty="0"/>
              <a:t>Доставка битума:</a:t>
            </a:r>
            <a:endParaRPr lang="ru-RU" sz="1400" dirty="0"/>
          </a:p>
          <a:p>
            <a:pPr algn="just"/>
            <a:r>
              <a:rPr lang="ru-RU" sz="1400" dirty="0"/>
              <a:t> Битум от нефтеперерабатывающих заводов доставляют на базы в железнодорожных цистернах - термосах емкостью 50, 60 и 80 т, бункерных полувагонах емкостью 40...60 т, в </a:t>
            </a:r>
            <a:r>
              <a:rPr lang="ru-RU" sz="1400" dirty="0" err="1"/>
              <a:t>автобитумовозах</a:t>
            </a:r>
            <a:r>
              <a:rPr lang="ru-RU" sz="1400" dirty="0"/>
              <a:t> грузоподъемностью  7, 14, 20, 40 т и более. </a:t>
            </a:r>
          </a:p>
          <a:p>
            <a:pPr algn="just"/>
            <a:r>
              <a:rPr lang="ru-RU" sz="1400" dirty="0"/>
              <a:t>Все виды транспортных средств имеют теплоизоляцию или устройство для разогрева битума (паром, электричеством и др.). </a:t>
            </a:r>
          </a:p>
          <a:p>
            <a:pPr algn="just"/>
            <a:r>
              <a:rPr lang="ru-RU" sz="1400" dirty="0"/>
              <a:t>При разгрузке бункер полувагона опрокидывают на широкий лоток, по которому скатывается ком битума или стекает (в зависимости от степени нагрева).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dirty="0"/>
              <a:t>Из </a:t>
            </a:r>
            <a:r>
              <a:rPr lang="ru-RU" sz="1400" dirty="0" err="1"/>
              <a:t>автобитумовозов</a:t>
            </a:r>
            <a:r>
              <a:rPr lang="ru-RU" sz="1400" dirty="0"/>
              <a:t> битум сливают самотеком через патрубок по гибкому шлангу или перекачивают насосом в </a:t>
            </a:r>
            <a:r>
              <a:rPr lang="ru-RU" sz="1400" b="1" i="1" dirty="0" err="1"/>
              <a:t>битумохранилище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67157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5760640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548682"/>
            <a:ext cx="9715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6156176" y="2276872"/>
            <a:ext cx="2867012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1 - секции </a:t>
            </a:r>
            <a:r>
              <a:rPr lang="ru-RU" altLang="zh-CN" sz="1400" dirty="0" err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битумохранилища</a:t>
            </a: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2 - пожарный резервуар;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3 - битумоплавильная установка;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4 - расходная емкость битума;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5 - парокотельная и душ;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6 -трансформаторная подстанция;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7 - администрация;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8 - лаборатория;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9- материально-технический склад;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бытовые помещения;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10 - ремонтно-механическая мастерская;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11 – туалет; 12 - пункт охраны</a:t>
            </a:r>
            <a:endParaRPr lang="ru-RU" altLang="zh-CN" sz="1400" dirty="0"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07706" y="0"/>
            <a:ext cx="5867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Пример компоновки  генерального плана битумной базы</a:t>
            </a:r>
          </a:p>
        </p:txBody>
      </p:sp>
    </p:spTree>
    <p:extLst>
      <p:ext uri="{BB962C8B-B14F-4D97-AF65-F5344CB8AC3E}">
        <p14:creationId xmlns:p14="http://schemas.microsoft.com/office/powerpoint/2010/main" val="393078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60577" y="279462"/>
            <a:ext cx="259019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Битумохранилища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2727" y="710349"/>
            <a:ext cx="80633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Одно из основных требований хранения битума – исключить попадание в него атмосферной и грунтовой влаги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2727" y="1469395"/>
            <a:ext cx="818803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5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</a:t>
            </a:r>
            <a:r>
              <a:rPr lang="ru-RU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Битумохранилища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классифицируют: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вместимости резервуара и назначению;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положению резервуара;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наличию нагревателей и конструкции.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52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вместимости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резервуара: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 100 т –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битумохранилища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временные;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Calibri" panose="020F0502020204030204" pitchFamily="34" charset="0"/>
              <a:buChar char="₋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500 т и более – постоянные.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1652419" y="3613436"/>
            <a:ext cx="5629275" cy="21907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42009" y="5916902"/>
            <a:ext cx="86175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5.2.1.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Битумохранилище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ямное;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 –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полуямное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наземное;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подземное;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переносное инвентарное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83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>
          <a:xfrm>
            <a:off x="0" y="116632"/>
            <a:ext cx="9144000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ru-RU" sz="1600" b="1" dirty="0" err="1"/>
              <a:t>Битумохранилища</a:t>
            </a:r>
            <a:r>
              <a:rPr lang="ru-RU" sz="1400" dirty="0"/>
              <a:t> бывают: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ru-RU" sz="1400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0" y="5921896"/>
            <a:ext cx="9144000" cy="93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b="1" dirty="0"/>
              <a:t>В битуме, </a:t>
            </a:r>
            <a:r>
              <a:rPr lang="ru-RU" sz="1400" dirty="0"/>
              <a:t>поступающем с завода, допускается </a:t>
            </a:r>
            <a:r>
              <a:rPr lang="ru-RU" sz="1400" b="1" dirty="0"/>
              <a:t>содержание влаги до 2,5 %. </a:t>
            </a:r>
            <a:r>
              <a:rPr lang="ru-RU" sz="1400" dirty="0"/>
              <a:t>Однако это выдерживается редко и содержание влаги может достигать 10..15% . </a:t>
            </a:r>
          </a:p>
          <a:p>
            <a:r>
              <a:rPr lang="ru-RU" sz="1400" dirty="0"/>
              <a:t>Для обезвоживания и нагрева его до рабочей температуры 150...170°С применяют специальные установки.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2564906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Битумохранилища</a:t>
            </a:r>
            <a:r>
              <a:rPr lang="ru-RU" sz="1400" dirty="0"/>
              <a:t>: а — ямное, б — </a:t>
            </a:r>
            <a:r>
              <a:rPr lang="ru-RU" sz="1400" dirty="0" err="1"/>
              <a:t>полуямное</a:t>
            </a:r>
            <a:r>
              <a:rPr lang="ru-RU" sz="1400" dirty="0"/>
              <a:t>, в — наземное</a:t>
            </a:r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4" y="476672"/>
            <a:ext cx="593407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9" name="Picture 3" descr="x4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2852936"/>
            <a:ext cx="5601194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5013178"/>
            <a:ext cx="86409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/>
              <a:t>Битумохранилище</a:t>
            </a:r>
            <a:r>
              <a:rPr lang="ru-RU" sz="1600" b="1" dirty="0"/>
              <a:t> </a:t>
            </a:r>
            <a:r>
              <a:rPr lang="ru-RU" sz="1600" b="1" dirty="0" err="1"/>
              <a:t>пояуямного</a:t>
            </a:r>
            <a:r>
              <a:rPr lang="ru-RU" sz="1600" b="1" dirty="0"/>
              <a:t> типа: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1 - железнодорожный бункер; 2 - лоток для стока битума; 3 -битум в </a:t>
            </a:r>
            <a:r>
              <a:rPr lang="ru-RU" sz="1400" dirty="0" err="1"/>
              <a:t>битумохранилище</a:t>
            </a:r>
            <a:r>
              <a:rPr lang="ru-RU" sz="1400" dirty="0"/>
              <a:t>, 4 - приямок; 5 - битумный насос; 6 - нагреватель приямка, 7 - </a:t>
            </a:r>
            <a:r>
              <a:rPr lang="ru-RU" sz="1400" dirty="0" err="1"/>
              <a:t>битумопровод</a:t>
            </a:r>
            <a:r>
              <a:rPr lang="ru-RU" sz="1400" dirty="0"/>
              <a:t>; 8 - регистры </a:t>
            </a:r>
          </a:p>
        </p:txBody>
      </p:sp>
    </p:spTree>
    <p:extLst>
      <p:ext uri="{BB962C8B-B14F-4D97-AF65-F5344CB8AC3E}">
        <p14:creationId xmlns:p14="http://schemas.microsoft.com/office/powerpoint/2010/main" val="202360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>
          <a:xfrm>
            <a:off x="0" y="116632"/>
            <a:ext cx="9396536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600" b="1" i="1" dirty="0" err="1"/>
              <a:t>Битумонагревательное</a:t>
            </a:r>
            <a:r>
              <a:rPr lang="ru-RU" sz="1600" b="1" i="1" dirty="0"/>
              <a:t> оборудование:</a:t>
            </a:r>
            <a:endParaRPr lang="ru-RU" sz="1600" dirty="0"/>
          </a:p>
          <a:p>
            <a:pPr marL="342900" indent="-342900">
              <a:spcBef>
                <a:spcPct val="20000"/>
              </a:spcBef>
              <a:defRPr/>
            </a:pP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2780928"/>
            <a:ext cx="86409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Битумоплавильный агрегат циклического действия</a:t>
            </a:r>
            <a:r>
              <a:rPr lang="ru-RU" sz="1400" dirty="0"/>
              <a:t>:</a:t>
            </a:r>
            <a:br>
              <a:rPr lang="ru-RU" sz="1400" dirty="0"/>
            </a:br>
            <a:r>
              <a:rPr lang="ru-RU" sz="1400" dirty="0"/>
              <a:t>1 - топка в сборе; 2 - котел; 3 - жаровые трубы; 4 - насос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5877274"/>
            <a:ext cx="86409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Битумоплавильный агрегат непрерывного действия: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1 - котёл; 2 - насос; 3 - теплообменник; 4 - </a:t>
            </a:r>
            <a:r>
              <a:rPr lang="ru-RU" sz="1400" dirty="0" err="1"/>
              <a:t>пароотделитель</a:t>
            </a:r>
            <a:r>
              <a:rPr lang="ru-RU" sz="1400" dirty="0"/>
              <a:t>; 5 - лоток испарительной камеры; 6 - жаровые трубы; 7 - топка</a:t>
            </a:r>
          </a:p>
        </p:txBody>
      </p:sp>
      <p:pic>
        <p:nvPicPr>
          <p:cNvPr id="61442" name="Picture 2" descr="x4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476674"/>
            <a:ext cx="4824536" cy="214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3" name="Picture 3" descr="x4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2" y="3501008"/>
            <a:ext cx="5746057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772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</TotalTime>
  <Words>1222</Words>
  <Application>Microsoft Office PowerPoint</Application>
  <PresentationFormat>Экран (4:3)</PresentationFormat>
  <Paragraphs>140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等线</vt:lpstr>
      <vt:lpstr>Symbol</vt:lpstr>
      <vt:lpstr>Times New Roman</vt:lpstr>
      <vt:lpstr>Wingdings</vt:lpstr>
      <vt:lpstr>Тема Office</vt:lpstr>
      <vt:lpstr>БИТУМНЫЕ БАЗЫ</vt:lpstr>
      <vt:lpstr>Элементарный состав битумов: </vt:lpstr>
      <vt:lpstr>ОБОЗНАЧЕНИЯ </vt:lpstr>
      <vt:lpstr>По назначению битумы делят на:</vt:lpstr>
      <vt:lpstr>Определение твердости (вязкости). Пенетрация</vt:lpstr>
      <vt:lpstr>Пенетрометр</vt:lpstr>
      <vt:lpstr>Презентация PowerPoint</vt:lpstr>
      <vt:lpstr>Температура размягчения</vt:lpstr>
      <vt:lpstr>К и Ш</vt:lpstr>
      <vt:lpstr>Презентация PowerPoint</vt:lpstr>
      <vt:lpstr>Пластичность (растяжимость)</vt:lpstr>
      <vt:lpstr>Определение растяжимости (дуктильности)</vt:lpstr>
      <vt:lpstr>Дуктилометр </vt:lpstr>
      <vt:lpstr>Дуктилометр </vt:lpstr>
      <vt:lpstr>Прибор Фрааса для определения температуры хрупкости битумов КП-125</vt:lpstr>
      <vt:lpstr>Температура хрупкости</vt:lpstr>
      <vt:lpstr>Температура вспышки </vt:lpstr>
      <vt:lpstr>"АТВ-20" определение температуры вспышки в закрытом тигле</vt:lpstr>
      <vt:lpstr>Определение температуры вспышки битума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6</cp:revision>
  <dcterms:created xsi:type="dcterms:W3CDTF">2020-09-05T15:33:30Z</dcterms:created>
  <dcterms:modified xsi:type="dcterms:W3CDTF">2020-09-30T10:48:33Z</dcterms:modified>
</cp:coreProperties>
</file>